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rue Typewriter PolygloTT" charset="1" panose="02060704040205020404"/>
      <p:regular r:id="rId10"/>
    </p:embeddedFont>
    <p:embeddedFont>
      <p:font typeface="Fira Sans Bold" charset="1" panose="020B0803050000020004"/>
      <p:regular r:id="rId11"/>
    </p:embeddedFont>
    <p:embeddedFont>
      <p:font typeface="Fira Sans Bold Bold" charset="1" panose="020B09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Bold Bold Italics" charset="1" panose="020B0903050000020004"/>
      <p:regular r:id="rId14"/>
    </p:embeddedFont>
    <p:embeddedFont>
      <p:font typeface="Fira Sans Light" charset="1" panose="020B0403050000020004"/>
      <p:regular r:id="rId15"/>
    </p:embeddedFont>
    <p:embeddedFont>
      <p:font typeface="Fira Sans Light Bold" charset="1" panose="020B0503050000020004"/>
      <p:regular r:id="rId16"/>
    </p:embeddedFont>
    <p:embeddedFont>
      <p:font typeface="Fira Sans Light Italics" charset="1" panose="020B0403050000020004"/>
      <p:regular r:id="rId17"/>
    </p:embeddedFont>
    <p:embeddedFont>
      <p:font typeface="Fira Sans Light Bold Italics" charset="1" panose="020B0503050000020004"/>
      <p:regular r:id="rId18"/>
    </p:embeddedFont>
    <p:embeddedFont>
      <p:font typeface="Fira Sans Medium" charset="1" panose="020B0603050000020004"/>
      <p:regular r:id="rId19"/>
    </p:embeddedFont>
    <p:embeddedFont>
      <p:font typeface="Fira Sans Medium Bold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Medium Bold Italics" charset="1" panose="020B070305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slides/slide21.xml" Type="http://schemas.openxmlformats.org/officeDocument/2006/relationships/slide"/><Relationship Id="rId44" Target="slides/slide22.xml" Type="http://schemas.openxmlformats.org/officeDocument/2006/relationships/slide"/><Relationship Id="rId45" Target="slides/slide23.xml" Type="http://schemas.openxmlformats.org/officeDocument/2006/relationships/slide"/><Relationship Id="rId46" Target="slides/slide24.xml" Type="http://schemas.openxmlformats.org/officeDocument/2006/relationships/slide"/><Relationship Id="rId47" Target="slides/slide25.xml" Type="http://schemas.openxmlformats.org/officeDocument/2006/relationships/slide"/><Relationship Id="rId48" Target="slides/slide26.xml" Type="http://schemas.openxmlformats.org/officeDocument/2006/relationships/slide"/><Relationship Id="rId49" Target="slides/slide27.xml" Type="http://schemas.openxmlformats.org/officeDocument/2006/relationships/slide"/><Relationship Id="rId5" Target="tableStyles.xml" Type="http://schemas.openxmlformats.org/officeDocument/2006/relationships/tableStyles"/><Relationship Id="rId50" Target="slides/slide28.xml" Type="http://schemas.openxmlformats.org/officeDocument/2006/relationships/slide"/><Relationship Id="rId51" Target="slides/slide29.xml" Type="http://schemas.openxmlformats.org/officeDocument/2006/relationships/slide"/><Relationship Id="rId52" Target="slides/slide30.xml" Type="http://schemas.openxmlformats.org/officeDocument/2006/relationships/slide"/><Relationship Id="rId53" Target="slides/slide31.xml" Type="http://schemas.openxmlformats.org/officeDocument/2006/relationships/slide"/><Relationship Id="rId54" Target="slides/slide32.xml" Type="http://schemas.openxmlformats.org/officeDocument/2006/relationships/slide"/><Relationship Id="rId55" Target="slides/slide3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5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9D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14492" y="-2545978"/>
            <a:ext cx="10486384" cy="4265369"/>
            <a:chOff x="0" y="0"/>
            <a:chExt cx="13207274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2072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207274">
                  <a:moveTo>
                    <a:pt x="116566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656605" y="5372100"/>
                  </a:lnTo>
                  <a:lnTo>
                    <a:pt x="13207274" y="2686050"/>
                  </a:lnTo>
                  <a:lnTo>
                    <a:pt x="1165660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true" rot="0">
            <a:off x="13412421" y="-858704"/>
            <a:ext cx="5898391" cy="336778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374130" y="8576966"/>
            <a:ext cx="7119208" cy="4144452"/>
            <a:chOff x="0" y="0"/>
            <a:chExt cx="9228024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22802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228024">
                  <a:moveTo>
                    <a:pt x="767735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77354" y="5372100"/>
                  </a:lnTo>
                  <a:lnTo>
                    <a:pt x="9228024" y="2686050"/>
                  </a:lnTo>
                  <a:lnTo>
                    <a:pt x="767735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269" t="0" r="269" b="0"/>
          <a:stretch>
            <a:fillRect/>
          </a:stretch>
        </p:blipFill>
        <p:spPr>
          <a:xfrm flipH="false" flipV="false" rot="0">
            <a:off x="597652" y="70674"/>
            <a:ext cx="1500891" cy="15090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406546" y="292019"/>
            <a:ext cx="1312375" cy="106634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3062734" y="2525722"/>
            <a:ext cx="12162532" cy="5235556"/>
            <a:chOff x="0" y="0"/>
            <a:chExt cx="16216710" cy="69807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316554"/>
              <a:ext cx="16216710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999"/>
                </a:lnSpc>
              </a:pPr>
              <a:r>
                <a:rPr lang="en-US" spc="299" sz="9999">
                  <a:solidFill>
                    <a:srgbClr val="FFFFFF"/>
                  </a:solidFill>
                  <a:latin typeface="Fira Sans Bold Bold"/>
                </a:rPr>
                <a:t>SOCIAL MEDIA AND WEB ANALYTICS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29658" y="5697618"/>
              <a:ext cx="15157394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u="none" sz="2800">
                  <a:solidFill>
                    <a:srgbClr val="FFFFFF"/>
                  </a:solidFill>
                  <a:latin typeface="Fira Sans Light Bold"/>
                </a:rPr>
                <a:t>Presented by: </a:t>
              </a:r>
            </a:p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u="none" sz="2800">
                  <a:solidFill>
                    <a:srgbClr val="FFFFFF"/>
                  </a:solidFill>
                  <a:latin typeface="Fira Sans Light Bold"/>
                </a:rPr>
                <a:t>Viktor, Wouter, Bert, Konstantin, Guillaume and Artur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29658" y="-57150"/>
              <a:ext cx="15157394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2076" y="2854694"/>
            <a:ext cx="9537716" cy="66619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39114" y="2854694"/>
            <a:ext cx="7745782" cy="66619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5375"/>
            <a:ext cx="162306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Cosine similarity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9629" y="2552545"/>
            <a:ext cx="1648539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Calculate Spearman correlation ground truth and different subsets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59629" y="4190526"/>
            <a:ext cx="287989" cy="28798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61512" y="3984935"/>
            <a:ext cx="8043522" cy="62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7"/>
              </a:lnSpc>
            </a:pPr>
            <a:r>
              <a:rPr lang="en-US" sz="3598">
                <a:solidFill>
                  <a:srgbClr val="000000"/>
                </a:solidFill>
                <a:latin typeface="Fira Sans Light Bold"/>
              </a:rPr>
              <a:t>Method 1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861512" y="4902026"/>
            <a:ext cx="230020" cy="241474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2588972" y="4717435"/>
            <a:ext cx="7922203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Adjacency matrices with 2 to 5000 columns 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861512" y="5680591"/>
            <a:ext cx="230020" cy="241474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2582464" y="5496000"/>
            <a:ext cx="13639721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Issue: ony the 5000 first columns could be chosen, this could create a bias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59629" y="7064592"/>
            <a:ext cx="287989" cy="28798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61512" y="6859001"/>
            <a:ext cx="8043522" cy="62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7"/>
              </a:lnSpc>
            </a:pPr>
            <a:r>
              <a:rPr lang="en-US" sz="3598">
                <a:solidFill>
                  <a:srgbClr val="000000"/>
                </a:solidFill>
                <a:latin typeface="Fira Sans Light Bold"/>
              </a:rPr>
              <a:t>Method 2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1861512" y="7800939"/>
            <a:ext cx="230020" cy="241474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2588972" y="7616348"/>
            <a:ext cx="10635612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Draw from 2 up untill 5000 columns from our entire matrix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1861512" y="8513243"/>
            <a:ext cx="230020" cy="241474"/>
          </a:xfrm>
          <a:prstGeom prst="rect">
            <a:avLst/>
          </a:prstGeom>
          <a:solidFill>
            <a:srgbClr val="A066CB"/>
          </a:solidFill>
        </p:spPr>
      </p:sp>
      <p:sp>
        <p:nvSpPr>
          <p:cNvPr name="TextBox 16" id="16"/>
          <p:cNvSpPr txBox="true"/>
          <p:nvPr/>
        </p:nvSpPr>
        <p:spPr>
          <a:xfrm rot="0">
            <a:off x="2588972" y="8328652"/>
            <a:ext cx="9200520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Perform 5 times and take average per network size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6689" y="705833"/>
            <a:ext cx="1374752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Ground truth approximation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9046" y="3356020"/>
            <a:ext cx="9280759" cy="56592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3356020"/>
            <a:ext cx="9280759" cy="56592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705833"/>
            <a:ext cx="162306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Dot Product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480916"/>
            <a:ext cx="9637329" cy="57773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95210" y="3326699"/>
            <a:ext cx="8000013" cy="608581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95375"/>
            <a:ext cx="162306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Euclidean distance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419533"/>
            <a:ext cx="9754144" cy="61062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12038" y="3419533"/>
            <a:ext cx="8026875" cy="61062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95375"/>
            <a:ext cx="162306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Cosine similarity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237582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5016562"/>
            <a:ext cx="230020" cy="241474"/>
          </a:xfrm>
          <a:prstGeom prst="rect">
            <a:avLst/>
          </a:prstGeom>
          <a:solidFill>
            <a:srgbClr val="1836B2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41871" y="6287178"/>
            <a:ext cx="9897161" cy="322886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0088" y="2894453"/>
            <a:ext cx="13485196" cy="1102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Look at the learning rate of the average correlation for an increasing number of network size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0088" y="4831971"/>
            <a:ext cx="11914069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Use smooth spline method to smooth the average correlation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6689" y="705833"/>
            <a:ext cx="1374752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Optimal cut off point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45399" y="2355037"/>
            <a:ext cx="13797202" cy="74218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05833"/>
            <a:ext cx="162306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Dot Product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82879" y="2244725"/>
            <a:ext cx="10322242" cy="78523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87362"/>
            <a:ext cx="162306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Euclidean distance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997605" y="2001897"/>
            <a:ext cx="10292790" cy="782999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05833"/>
            <a:ext cx="162306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Cosine similarity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43710" y="5143500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131772" y="4958909"/>
            <a:ext cx="8043522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Dot product is the preffered method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31772" y="6795488"/>
            <a:ext cx="15127528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The optimal number of followers to extract lies between 156 and 370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143710" y="6980079"/>
            <a:ext cx="230020" cy="241474"/>
          </a:xfrm>
          <a:prstGeom prst="rect">
            <a:avLst/>
          </a:prstGeom>
          <a:solidFill>
            <a:srgbClr val="1836B2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43710" y="2611092"/>
            <a:ext cx="1374752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2854" b="264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702552" y="6759253"/>
            <a:ext cx="16135588" cy="8083393"/>
            <a:chOff x="0" y="0"/>
            <a:chExt cx="10723467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0723466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723466">
                  <a:moveTo>
                    <a:pt x="917279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172797" y="5372100"/>
                  </a:lnTo>
                  <a:lnTo>
                    <a:pt x="10723466" y="2686050"/>
                  </a:lnTo>
                  <a:lnTo>
                    <a:pt x="9172797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3420" y="7626979"/>
            <a:ext cx="9052641" cy="1995963"/>
            <a:chOff x="0" y="0"/>
            <a:chExt cx="12070188" cy="266128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2070188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Fira Sans Medium Bold"/>
                </a:rPr>
                <a:t>Targeting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13585"/>
              <a:ext cx="9173818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-60" sz="3000">
                  <a:solidFill>
                    <a:srgbClr val="FFFFFF"/>
                  </a:solidFill>
                  <a:latin typeface="Fira Sans Medium"/>
                </a:rPr>
                <a:t>Assignment 1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40555" y="7467662"/>
            <a:ext cx="2041638" cy="215528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1780219" y="-3040436"/>
            <a:ext cx="10486384" cy="4265369"/>
            <a:chOff x="0" y="0"/>
            <a:chExt cx="13207274" cy="5372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32072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207274">
                  <a:moveTo>
                    <a:pt x="116566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656605" y="5372100"/>
                  </a:lnTo>
                  <a:lnTo>
                    <a:pt x="13207274" y="2686050"/>
                  </a:lnTo>
                  <a:lnTo>
                    <a:pt x="1165660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34026" r="0" b="0"/>
          <a:stretch>
            <a:fillRect/>
          </a:stretch>
        </p:blipFill>
        <p:spPr>
          <a:xfrm flipH="false" flipV="true" rot="0">
            <a:off x="8070494" y="-1643490"/>
            <a:ext cx="5023797" cy="28684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269" t="0" r="269" b="5851"/>
          <a:stretch>
            <a:fillRect/>
          </a:stretch>
        </p:blipFill>
        <p:spPr>
          <a:xfrm flipH="false" flipV="false" rot="0">
            <a:off x="14277141" y="149391"/>
            <a:ext cx="1013826" cy="95968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276024" y="229761"/>
            <a:ext cx="983276" cy="7989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72" t="17967" r="1372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3006107" y="6953996"/>
            <a:ext cx="15570591" cy="7800348"/>
            <a:chOff x="0" y="0"/>
            <a:chExt cx="10723467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0723466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723466">
                  <a:moveTo>
                    <a:pt x="917279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172797" y="5372100"/>
                  </a:lnTo>
                  <a:lnTo>
                    <a:pt x="10723466" y="2686050"/>
                  </a:lnTo>
                  <a:lnTo>
                    <a:pt x="9172797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86618" y="7376350"/>
            <a:ext cx="2570774" cy="245859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804751" y="7607666"/>
            <a:ext cx="9052641" cy="1995963"/>
            <a:chOff x="0" y="0"/>
            <a:chExt cx="12070188" cy="266128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2070188" cy="1554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FFFFF"/>
                  </a:solidFill>
                  <a:latin typeface="Fira Sans Medium Bold"/>
                </a:rPr>
                <a:t>Performance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13585"/>
              <a:ext cx="9173818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-60" sz="3000">
                  <a:solidFill>
                    <a:srgbClr val="FFFFFF"/>
                  </a:solidFill>
                  <a:latin typeface="Fira Sans Medium"/>
                </a:rPr>
                <a:t>Assignment 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80219" y="-3040436"/>
            <a:ext cx="10486384" cy="4265369"/>
            <a:chOff x="0" y="0"/>
            <a:chExt cx="13207274" cy="5372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320727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207274">
                  <a:moveTo>
                    <a:pt x="1165660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656605" y="5372100"/>
                  </a:lnTo>
                  <a:lnTo>
                    <a:pt x="13207274" y="2686050"/>
                  </a:lnTo>
                  <a:lnTo>
                    <a:pt x="1165660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34026" r="0" b="0"/>
          <a:stretch>
            <a:fillRect/>
          </a:stretch>
        </p:blipFill>
        <p:spPr>
          <a:xfrm flipH="false" flipV="true" rot="0">
            <a:off x="8070494" y="-1643490"/>
            <a:ext cx="5023797" cy="28684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269" t="0" r="269" b="5851"/>
          <a:stretch>
            <a:fillRect/>
          </a:stretch>
        </p:blipFill>
        <p:spPr>
          <a:xfrm flipH="false" flipV="false" rot="0">
            <a:off x="14277141" y="149391"/>
            <a:ext cx="1013826" cy="95968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276024" y="229761"/>
            <a:ext cx="983276" cy="7989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9260" y="435050"/>
            <a:ext cx="15665050" cy="133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29"/>
              </a:lnSpc>
              <a:spcBef>
                <a:spcPct val="0"/>
              </a:spcBef>
            </a:pPr>
            <a:r>
              <a:rPr lang="en-US" sz="9299">
                <a:solidFill>
                  <a:srgbClr val="1836B2"/>
                </a:solidFill>
                <a:latin typeface="Fira Sans Medium Bold"/>
              </a:rPr>
              <a:t>Assignment 2 - Performance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985069"/>
            <a:ext cx="94472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Outline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4316663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944022" y="4132072"/>
            <a:ext cx="2149227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Wordclouds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4022" y="6109985"/>
            <a:ext cx="7199978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Word embeddings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022" y="7028970"/>
            <a:ext cx="6530180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Word networks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028700" y="6306464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AutoShape 9" id="9"/>
          <p:cNvSpPr/>
          <p:nvPr/>
        </p:nvSpPr>
        <p:spPr>
          <a:xfrm rot="0">
            <a:off x="1028700" y="7225449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944022" y="5054860"/>
            <a:ext cx="6530180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Topic modelling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028700" y="5239451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944022" y="7947954"/>
            <a:ext cx="6530180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Sentiment analysis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1028700" y="8144434"/>
            <a:ext cx="230020" cy="241474"/>
          </a:xfrm>
          <a:prstGeom prst="rect">
            <a:avLst/>
          </a:prstGeom>
          <a:solidFill>
            <a:srgbClr val="1836B2"/>
          </a:solid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26912"/>
            <a:ext cx="1126540" cy="10773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4241190" y="7673436"/>
            <a:ext cx="6406239" cy="3657752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>
            <a:off x="9329010" y="4797394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17" id="17"/>
          <p:cNvSpPr txBox="true"/>
          <p:nvPr/>
        </p:nvSpPr>
        <p:spPr>
          <a:xfrm rot="0">
            <a:off x="10244332" y="4612803"/>
            <a:ext cx="2755627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Data Collection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44332" y="6778428"/>
            <a:ext cx="7199978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Modeling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44332" y="7869219"/>
            <a:ext cx="6530180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Evaluation and deployment</a:t>
            </a:r>
          </a:p>
        </p:txBody>
      </p:sp>
      <p:sp>
        <p:nvSpPr>
          <p:cNvPr name="AutoShape 20" id="20"/>
          <p:cNvSpPr/>
          <p:nvPr/>
        </p:nvSpPr>
        <p:spPr>
          <a:xfrm rot="0">
            <a:off x="9329010" y="6974908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AutoShape 21" id="21"/>
          <p:cNvSpPr/>
          <p:nvPr/>
        </p:nvSpPr>
        <p:spPr>
          <a:xfrm rot="0">
            <a:off x="9329010" y="8055522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22" id="22"/>
          <p:cNvSpPr txBox="true"/>
          <p:nvPr/>
        </p:nvSpPr>
        <p:spPr>
          <a:xfrm rot="0">
            <a:off x="10244332" y="5723303"/>
            <a:ext cx="6530180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Data Preprocessing</a:t>
            </a:r>
          </a:p>
        </p:txBody>
      </p:sp>
      <p:sp>
        <p:nvSpPr>
          <p:cNvPr name="AutoShape 23" id="23"/>
          <p:cNvSpPr/>
          <p:nvPr/>
        </p:nvSpPr>
        <p:spPr>
          <a:xfrm rot="0">
            <a:off x="9329010" y="5907894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24" id="24"/>
          <p:cNvSpPr txBox="true"/>
          <p:nvPr/>
        </p:nvSpPr>
        <p:spPr>
          <a:xfrm rot="0">
            <a:off x="-1908836" y="3205566"/>
            <a:ext cx="737619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1836B2"/>
                </a:solidFill>
                <a:latin typeface="Fira Sans Medium"/>
              </a:rPr>
              <a:t>Descriptive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56236" y="3205566"/>
            <a:ext cx="737619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1836B2"/>
                </a:solidFill>
                <a:latin typeface="Fira Sans Medium"/>
              </a:rPr>
              <a:t>Predictive</a:t>
            </a:r>
          </a:p>
        </p:txBody>
      </p:sp>
      <p:sp>
        <p:nvSpPr>
          <p:cNvPr name="AutoShape 26" id="26"/>
          <p:cNvSpPr/>
          <p:nvPr/>
        </p:nvSpPr>
        <p:spPr>
          <a:xfrm rot="5400000">
            <a:off x="5504192" y="6009581"/>
            <a:ext cx="5940021" cy="0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true" rot="0">
            <a:off x="14155540" y="-1378461"/>
            <a:ext cx="6662265" cy="38039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156996"/>
            <a:ext cx="8797599" cy="64752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Descriptive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914418" y="3992850"/>
            <a:ext cx="8572254" cy="52654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78157" y="3080796"/>
            <a:ext cx="1127252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Word cloud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6730" y="3080796"/>
            <a:ext cx="1203009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Topic counts aggregated per day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87243" y="10003436"/>
            <a:ext cx="18462485" cy="283564"/>
          </a:xfrm>
          <a:prstGeom prst="rect">
            <a:avLst/>
          </a:prstGeom>
          <a:solidFill>
            <a:srgbClr val="1836B2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694844"/>
            <a:ext cx="4520944" cy="397600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869837" y="2207139"/>
            <a:ext cx="8447689" cy="695141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81004" y="2461727"/>
            <a:ext cx="1127252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Topic table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48662" y="1694552"/>
            <a:ext cx="1127252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Word network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Descriptive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-2943838" y="8245910"/>
            <a:ext cx="8493482" cy="48494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87243" y="10003436"/>
            <a:ext cx="18462485" cy="283564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681476" y="-1043716"/>
            <a:ext cx="4919330" cy="2999667"/>
            <a:chOff x="0" y="0"/>
            <a:chExt cx="8810024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81002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10023">
                  <a:moveTo>
                    <a:pt x="725935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354" y="5372100"/>
                  </a:lnTo>
                  <a:lnTo>
                    <a:pt x="8810023" y="2686050"/>
                  </a:lnTo>
                  <a:lnTo>
                    <a:pt x="725935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540145" y="-2062615"/>
            <a:ext cx="5495709" cy="5078622"/>
            <a:chOff x="0" y="0"/>
            <a:chExt cx="5813290" cy="53721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81329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13290">
                  <a:moveTo>
                    <a:pt x="426262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62620" y="5372100"/>
                  </a:lnTo>
                  <a:lnTo>
                    <a:pt x="5813290" y="2686050"/>
                  </a:lnTo>
                  <a:lnTo>
                    <a:pt x="426262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347240" y="2819250"/>
          <a:ext cx="5593521" cy="6667500"/>
        </p:xfrm>
        <a:graphic>
          <a:graphicData uri="http://schemas.openxmlformats.org/drawingml/2006/table">
            <a:tbl>
              <a:tblPr/>
              <a:tblGrid>
                <a:gridCol w="2796760"/>
                <a:gridCol w="2796760"/>
              </a:tblGrid>
              <a:tr h="900496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ira Sans Bold Bold"/>
                        </a:rPr>
                        <a:t>word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ira Sans Bold Bold"/>
                        </a:rPr>
                        <a:t>cosine similarity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85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rue Typewriter PolygloTT"/>
                        </a:rPr>
                        <a:t>cocacola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ira Sans Light"/>
                        </a:rPr>
                        <a:t>0.8065444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85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rue Typewriter PolygloTT"/>
                        </a:rPr>
                        <a:t>business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ira Sans Light"/>
                        </a:rPr>
                        <a:t>0.8042734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85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rue Typewriter PolygloTT"/>
                        </a:rPr>
                        <a:t>mcdonalds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ira Sans Light"/>
                        </a:rPr>
                        <a:t>0.7958537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85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rue Typewriter PolygloTT"/>
                        </a:rPr>
                        <a:t>operations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ira Sans Light"/>
                        </a:rPr>
                        <a:t>0.7529080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85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rue Typewriter PolygloTT"/>
                        </a:rPr>
                        <a:t>companies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ira Sans Light"/>
                        </a:rPr>
                        <a:t>0.7246531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85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rue Typewriter PolygloTT"/>
                        </a:rPr>
                        <a:t>pepsi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ira Sans Light"/>
                        </a:rPr>
                        <a:t>0.7050898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85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True Typewriter PolygloTT"/>
                        </a:rPr>
                        <a:t>ukraine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Fira Sans Light"/>
                        </a:rPr>
                        <a:t>0.6946635</a:t>
                      </a:r>
                      <a:endParaRPr lang="en-US" sz="1100"/>
                    </a:p>
                  </a:txBody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6106656" y="1733412"/>
            <a:ext cx="6074688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pc="78" sz="2600">
                <a:solidFill>
                  <a:srgbClr val="000000"/>
                </a:solidFill>
                <a:latin typeface="Fira Sans Medium Bold"/>
              </a:rPr>
              <a:t>Word embeddings: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pc="78" sz="2600">
                <a:solidFill>
                  <a:srgbClr val="000000"/>
                </a:solidFill>
                <a:latin typeface="Fira Sans Medium Bold"/>
              </a:rPr>
              <a:t>highest cosine similarity with "russia"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Descriptive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08431" y="3359008"/>
            <a:ext cx="9529626" cy="58992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71269" y="2602275"/>
            <a:ext cx="834546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pc="78" sz="2600">
                <a:solidFill>
                  <a:srgbClr val="000000"/>
                </a:solidFill>
                <a:latin typeface="Fira Sans Medium Bold"/>
              </a:rPr>
              <a:t>Sentiment values aggregated per day before scaling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Descriptive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0">
            <a:off x="-87243" y="10003436"/>
            <a:ext cx="18462485" cy="283564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3681476" y="-1043716"/>
            <a:ext cx="4919330" cy="2999667"/>
            <a:chOff x="0" y="0"/>
            <a:chExt cx="8810024" cy="53721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81002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10023">
                  <a:moveTo>
                    <a:pt x="725935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354" y="5372100"/>
                  </a:lnTo>
                  <a:lnTo>
                    <a:pt x="8810023" y="2686050"/>
                  </a:lnTo>
                  <a:lnTo>
                    <a:pt x="725935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540145" y="-2062615"/>
            <a:ext cx="5495709" cy="5078622"/>
            <a:chOff x="0" y="0"/>
            <a:chExt cx="5813290" cy="53721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581329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13290">
                  <a:moveTo>
                    <a:pt x="426262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62620" y="5372100"/>
                  </a:lnTo>
                  <a:lnTo>
                    <a:pt x="5813290" y="2686050"/>
                  </a:lnTo>
                  <a:lnTo>
                    <a:pt x="426262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5961"/>
          <a:stretch>
            <a:fillRect/>
          </a:stretch>
        </p:blipFill>
        <p:spPr>
          <a:xfrm flipH="false" flipV="false" rot="0">
            <a:off x="548454" y="4006838"/>
            <a:ext cx="8518571" cy="49387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25643" y="4006838"/>
            <a:ext cx="8483130" cy="525146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64502" r="0" b="0"/>
          <a:stretch>
            <a:fillRect/>
          </a:stretch>
        </p:blipFill>
        <p:spPr>
          <a:xfrm flipH="false" flipV="false" rot="0">
            <a:off x="1569276" y="4006838"/>
            <a:ext cx="16406915" cy="3687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059214"/>
            <a:ext cx="1127252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Sentiment of tweets related to 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Descriptive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6841" y="3975564"/>
            <a:ext cx="104179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pc="78" sz="2600">
                <a:solidFill>
                  <a:srgbClr val="000000"/>
                </a:solidFill>
                <a:latin typeface="Fira Sans Medium Bold"/>
              </a:rPr>
              <a:t>Russia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48951" y="3975564"/>
            <a:ext cx="103651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pc="78" sz="2600">
                <a:solidFill>
                  <a:srgbClr val="000000"/>
                </a:solidFill>
                <a:latin typeface="Fira Sans Medium Bold"/>
              </a:rPr>
              <a:t>Coffee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-87243" y="10003436"/>
            <a:ext cx="18462485" cy="283564"/>
          </a:xfrm>
          <a:prstGeom prst="rect">
            <a:avLst/>
          </a:prstGeom>
          <a:solidFill>
            <a:srgbClr val="1836B2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1573759" y="-2934700"/>
            <a:ext cx="7822123" cy="44661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5474405" y="5988324"/>
            <a:ext cx="7301090" cy="0"/>
          </a:xfrm>
          <a:prstGeom prst="line">
            <a:avLst/>
          </a:prstGeom>
          <a:ln cap="rnd" w="381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5430" y="4041003"/>
            <a:ext cx="8108053" cy="449061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058955" y="3453102"/>
            <a:ext cx="6976108" cy="566641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3190635"/>
            <a:ext cx="75592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000000"/>
                </a:solidFill>
                <a:latin typeface="Fira Sans Medium"/>
              </a:rPr>
              <a:t>Variable importance Twitter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Predictive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8723" y="2733435"/>
            <a:ext cx="75592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000000"/>
                </a:solidFill>
                <a:latin typeface="Fira Sans Medium"/>
              </a:rPr>
              <a:t>Variable importance full model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-87243" y="10003436"/>
            <a:ext cx="18462485" cy="283564"/>
          </a:xfrm>
          <a:prstGeom prst="rect">
            <a:avLst/>
          </a:prstGeom>
          <a:solidFill>
            <a:srgbClr val="1836B2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13681099" y="-2343134"/>
            <a:ext cx="7156403" cy="40860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48026" y="2091088"/>
            <a:ext cx="10933620" cy="77539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1875587" y="7215264"/>
            <a:ext cx="7156403" cy="40860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Predictive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0023" y="1247637"/>
            <a:ext cx="75592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000000"/>
                </a:solidFill>
                <a:latin typeface="Fira Sans Medium"/>
              </a:rPr>
              <a:t>Summary Twitter model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1875587" y="7215264"/>
            <a:ext cx="7156403" cy="40860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946465" y="1906382"/>
            <a:ext cx="9336294" cy="807076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Predictive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0023" y="1247637"/>
            <a:ext cx="75592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000000"/>
                </a:solidFill>
                <a:latin typeface="Fira Sans Medium"/>
              </a:rPr>
              <a:t>Summary Full model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79260" y="435050"/>
            <a:ext cx="14119780" cy="133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29"/>
              </a:lnSpc>
              <a:spcBef>
                <a:spcPct val="0"/>
              </a:spcBef>
            </a:pPr>
            <a:r>
              <a:rPr lang="en-US" sz="9299">
                <a:solidFill>
                  <a:srgbClr val="1836B2"/>
                </a:solidFill>
                <a:latin typeface="Fira Sans Medium Bold"/>
              </a:rPr>
              <a:t>Assignment 1 - Targeting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84892"/>
            <a:ext cx="94472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Outline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3879798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944022" y="3695207"/>
            <a:ext cx="7115324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Extracting followers and their followers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4022" y="5860832"/>
            <a:ext cx="7199978" cy="1109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Spearman correlation ground truth and rank in different subsets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022" y="7181813"/>
            <a:ext cx="6530180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Determine optimal cut off point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028700" y="6057312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AutoShape 9" id="9"/>
          <p:cNvSpPr/>
          <p:nvPr/>
        </p:nvSpPr>
        <p:spPr>
          <a:xfrm rot="0">
            <a:off x="1028700" y="7378292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944022" y="4805707"/>
            <a:ext cx="6530180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Computing the ground truth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028700" y="4990298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944022" y="8100797"/>
            <a:ext cx="6530180" cy="547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u="sng" sz="3198">
                <a:solidFill>
                  <a:srgbClr val="000000"/>
                </a:solidFill>
                <a:latin typeface="Fira Sans Light"/>
              </a:rPr>
              <a:t>Conclusion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1028700" y="8297277"/>
            <a:ext cx="230020" cy="241474"/>
          </a:xfrm>
          <a:prstGeom prst="rect">
            <a:avLst/>
          </a:prstGeom>
          <a:solidFill>
            <a:srgbClr val="1836B2"/>
          </a:solid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1887041" y="7025212"/>
            <a:ext cx="7822123" cy="446617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5789" y="328890"/>
            <a:ext cx="662911" cy="6998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54168" y="2241550"/>
            <a:ext cx="7874270" cy="80454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Predictive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8613" y="2657181"/>
            <a:ext cx="11272522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Learning curves </a:t>
            </a:r>
          </a:p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neural network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34026" r="0" b="0"/>
          <a:stretch>
            <a:fillRect/>
          </a:stretch>
        </p:blipFill>
        <p:spPr>
          <a:xfrm flipH="false" flipV="true" rot="0">
            <a:off x="13081135" y="-956187"/>
            <a:ext cx="6461962" cy="36895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51004" y="2772456"/>
            <a:ext cx="6179689" cy="59110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931876" y="3065566"/>
            <a:ext cx="9327424" cy="561789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Predictive -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60832" y="2341667"/>
            <a:ext cx="75592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000000"/>
                </a:solidFill>
                <a:latin typeface="Fira Sans Medium"/>
              </a:rPr>
              <a:t>ROC Curve neural network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61131" y="2341667"/>
            <a:ext cx="75592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000000"/>
                </a:solidFill>
                <a:latin typeface="Fira Sans Medium"/>
              </a:rPr>
              <a:t>ROC curve Twitter model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1875587" y="7215264"/>
            <a:ext cx="7156403" cy="40860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880439" y="2419197"/>
            <a:ext cx="6307513" cy="749407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5430" y="596234"/>
            <a:ext cx="1126540" cy="107738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09229" y="593587"/>
            <a:ext cx="1059937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Predictive -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80439" y="1732485"/>
            <a:ext cx="755927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60" sz="3000">
                <a:solidFill>
                  <a:srgbClr val="000000"/>
                </a:solidFill>
                <a:latin typeface="Fira Sans Medium"/>
              </a:rPr>
              <a:t>Confusion matrix Twitter model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9D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5843" y="-468504"/>
            <a:ext cx="14616314" cy="11224008"/>
            <a:chOff x="0" y="0"/>
            <a:chExt cx="6995745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995745" cy="5372100"/>
            </a:xfrm>
            <a:custGeom>
              <a:avLst/>
              <a:gdLst/>
              <a:ahLst/>
              <a:cxnLst/>
              <a:rect r="r" b="b" t="t" l="l"/>
              <a:pathLst>
                <a:path h="5372100" w="6995745">
                  <a:moveTo>
                    <a:pt x="544507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445075" y="5372100"/>
                  </a:lnTo>
                  <a:lnTo>
                    <a:pt x="6995745" y="2686050"/>
                  </a:lnTo>
                  <a:lnTo>
                    <a:pt x="544507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729073" y="4099445"/>
            <a:ext cx="10829854" cy="2088109"/>
            <a:chOff x="0" y="0"/>
            <a:chExt cx="14439805" cy="278414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4439805" cy="1550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800"/>
                </a:lnSpc>
                <a:spcBef>
                  <a:spcPct val="0"/>
                </a:spcBef>
              </a:pPr>
              <a:r>
                <a:rPr lang="en-US" u="none" sz="8000">
                  <a:solidFill>
                    <a:srgbClr val="1836B2"/>
                  </a:solidFill>
                  <a:latin typeface="Fira Sans Medium Bold"/>
                </a:rPr>
                <a:t>Thank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37690" y="2147735"/>
              <a:ext cx="11564424" cy="636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pc="-60" u="none" sz="3000">
                  <a:solidFill>
                    <a:srgbClr val="000000"/>
                  </a:solidFill>
                  <a:latin typeface="Fira Sans Medium"/>
                </a:rPr>
                <a:t>Feel free to approach us if you have any questions.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-2814993" y="6833550"/>
            <a:ext cx="8493482" cy="48494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34026" r="0" b="0"/>
          <a:stretch>
            <a:fillRect/>
          </a:stretch>
        </p:blipFill>
        <p:spPr>
          <a:xfrm flipH="true" flipV="true" rot="0">
            <a:off x="-889595" y="-1018379"/>
            <a:ext cx="6158802" cy="3516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1476" y="-1043716"/>
            <a:ext cx="4919330" cy="2999667"/>
            <a:chOff x="0" y="0"/>
            <a:chExt cx="8810024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81002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10023">
                  <a:moveTo>
                    <a:pt x="725935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354" y="5372100"/>
                  </a:lnTo>
                  <a:lnTo>
                    <a:pt x="8810023" y="2686050"/>
                  </a:lnTo>
                  <a:lnTo>
                    <a:pt x="725935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540145" y="-2062615"/>
            <a:ext cx="5495709" cy="5078622"/>
            <a:chOff x="0" y="0"/>
            <a:chExt cx="581329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81329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13290">
                  <a:moveTo>
                    <a:pt x="426262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62620" y="5372100"/>
                  </a:lnTo>
                  <a:lnTo>
                    <a:pt x="5813290" y="2686050"/>
                  </a:lnTo>
                  <a:lnTo>
                    <a:pt x="426262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71553" y="3839112"/>
            <a:ext cx="6232931" cy="541918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71553" y="705833"/>
            <a:ext cx="12052652" cy="22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Extracting the followers and their followers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50489" y="3772437"/>
            <a:ext cx="253752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Light"/>
              </a:rPr>
              <a:t>@Viktor_vdb2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8535523" y="3952963"/>
            <a:ext cx="240994" cy="252995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AutoShape 10" id="10"/>
          <p:cNvSpPr/>
          <p:nvPr/>
        </p:nvSpPr>
        <p:spPr>
          <a:xfrm rot="0">
            <a:off x="8535523" y="4859211"/>
            <a:ext cx="240994" cy="252995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9227091" y="4751268"/>
            <a:ext cx="8018383" cy="335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Light"/>
              </a:rPr>
              <a:t>144 followers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ED6B44"/>
                </a:solidFill>
                <a:latin typeface="Fira Sans Light"/>
              </a:rPr>
              <a:t>- 21 private followers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Light"/>
              </a:rPr>
              <a:t>= 123 followers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ED6B44"/>
                </a:solidFill>
                <a:latin typeface="Fira Sans Light"/>
              </a:rPr>
              <a:t>-  3 followers with more than 5000 followers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Fira Sans Light"/>
              </a:rPr>
              <a:t>= 120 followers </a:t>
            </a:r>
          </a:p>
          <a:p>
            <a:pPr>
              <a:lnSpc>
                <a:spcPts val="4480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25" r="1522" b="0"/>
          <a:stretch>
            <a:fillRect/>
          </a:stretch>
        </p:blipFill>
        <p:spPr>
          <a:xfrm flipH="false" flipV="false" rot="0">
            <a:off x="2429165" y="1548679"/>
            <a:ext cx="9246908" cy="873832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681476" y="-1043716"/>
            <a:ext cx="4919330" cy="2999667"/>
            <a:chOff x="0" y="0"/>
            <a:chExt cx="8810024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1002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10023">
                  <a:moveTo>
                    <a:pt x="725935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354" y="5372100"/>
                  </a:lnTo>
                  <a:lnTo>
                    <a:pt x="8810023" y="2686050"/>
                  </a:lnTo>
                  <a:lnTo>
                    <a:pt x="725935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540145" y="-2062615"/>
            <a:ext cx="5495709" cy="5078622"/>
            <a:chOff x="0" y="0"/>
            <a:chExt cx="5813290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81329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13290">
                  <a:moveTo>
                    <a:pt x="426262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62620" y="5372100"/>
                  </a:lnTo>
                  <a:lnTo>
                    <a:pt x="5813290" y="2686050"/>
                  </a:lnTo>
                  <a:lnTo>
                    <a:pt x="426262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81905" y="349250"/>
            <a:ext cx="1203009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Network representation all followers of followers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374130" y="8576966"/>
            <a:ext cx="7119208" cy="4144452"/>
            <a:chOff x="0" y="0"/>
            <a:chExt cx="9228024" cy="53721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9228024" cy="5372100"/>
            </a:xfrm>
            <a:custGeom>
              <a:avLst/>
              <a:gdLst/>
              <a:ahLst/>
              <a:cxnLst/>
              <a:rect r="r" b="b" t="t" l="l"/>
              <a:pathLst>
                <a:path h="5372100" w="9228024">
                  <a:moveTo>
                    <a:pt x="767735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677354" y="5372100"/>
                  </a:lnTo>
                  <a:lnTo>
                    <a:pt x="9228024" y="2686050"/>
                  </a:lnTo>
                  <a:lnTo>
                    <a:pt x="7677354" y="0"/>
                  </a:lnTo>
                  <a:close/>
                </a:path>
              </a:pathLst>
            </a:custGeom>
            <a:solidFill>
              <a:srgbClr val="1B9DF0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1875587" y="7215264"/>
            <a:ext cx="7156403" cy="408607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30538" y="1177074"/>
            <a:ext cx="8958083" cy="835416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45283" y="349250"/>
            <a:ext cx="1203009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Network representation first degree followers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19402" y="-4649784"/>
            <a:ext cx="13001838" cy="6154045"/>
            <a:chOff x="0" y="0"/>
            <a:chExt cx="11349800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3497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349799">
                  <a:moveTo>
                    <a:pt x="979913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799130" y="5372100"/>
                  </a:lnTo>
                  <a:lnTo>
                    <a:pt x="11349799" y="2686050"/>
                  </a:lnTo>
                  <a:lnTo>
                    <a:pt x="9799130" y="0"/>
                  </a:lnTo>
                  <a:close/>
                </a:path>
              </a:pathLst>
            </a:custGeom>
            <a:solidFill>
              <a:srgbClr val="1B9DF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38794" y="3320957"/>
            <a:ext cx="287989" cy="28798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2554116" y="4055719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896248" y="354911"/>
            <a:ext cx="118251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Fira Sans Medium Bold"/>
              </a:rPr>
              <a:t>Compute ground truth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794" y="2155085"/>
            <a:ext cx="944728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Fira Sans Medium"/>
              </a:rPr>
              <a:t>3 methods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0676" y="3115366"/>
            <a:ext cx="8043522" cy="62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7"/>
              </a:lnSpc>
            </a:pPr>
            <a:r>
              <a:rPr lang="en-US" sz="3598">
                <a:solidFill>
                  <a:srgbClr val="000000"/>
                </a:solidFill>
                <a:latin typeface="Fira Sans Light Bold"/>
              </a:rPr>
              <a:t>Dot product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23914" y="4639494"/>
            <a:ext cx="7399854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Users of interest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23914" y="3871128"/>
            <a:ext cx="8018997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A = X*X^T with X = document by term matrix 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2554116" y="4824085"/>
            <a:ext cx="230020" cy="241474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13" id="13"/>
          <p:cNvGrpSpPr/>
          <p:nvPr/>
        </p:nvGrpSpPr>
        <p:grpSpPr>
          <a:xfrm rot="0">
            <a:off x="1638794" y="5698066"/>
            <a:ext cx="287989" cy="287989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340676" y="5492475"/>
            <a:ext cx="8043522" cy="62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7"/>
              </a:lnSpc>
            </a:pPr>
            <a:r>
              <a:rPr lang="en-US" sz="3598">
                <a:solidFill>
                  <a:srgbClr val="000000"/>
                </a:solidFill>
                <a:latin typeface="Fira Sans Light Bold"/>
              </a:rPr>
              <a:t>Euclidean distance 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2554116" y="6457676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17" id="17"/>
          <p:cNvSpPr txBox="true"/>
          <p:nvPr/>
        </p:nvSpPr>
        <p:spPr>
          <a:xfrm rot="0">
            <a:off x="3223914" y="6273085"/>
            <a:ext cx="8421089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The distance between two users in a network  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2554116" y="7269372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19" id="19"/>
          <p:cNvSpPr txBox="true"/>
          <p:nvPr/>
        </p:nvSpPr>
        <p:spPr>
          <a:xfrm rot="0">
            <a:off x="3223914" y="7084781"/>
            <a:ext cx="14498015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The smaller the distance, the closer the users are to each other in the network 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638794" y="8154870"/>
            <a:ext cx="287989" cy="287989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310786" y="7949279"/>
            <a:ext cx="8043522" cy="62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7"/>
              </a:lnSpc>
            </a:pPr>
            <a:r>
              <a:rPr lang="en-US" sz="3598">
                <a:solidFill>
                  <a:srgbClr val="000000"/>
                </a:solidFill>
                <a:latin typeface="Fira Sans Light Bold"/>
              </a:rPr>
              <a:t>Cosine similarity </a:t>
            </a:r>
          </a:p>
        </p:txBody>
      </p:sp>
      <p:sp>
        <p:nvSpPr>
          <p:cNvPr name="AutoShape 23" id="23"/>
          <p:cNvSpPr/>
          <p:nvPr/>
        </p:nvSpPr>
        <p:spPr>
          <a:xfrm rot="0">
            <a:off x="2554116" y="8938885"/>
            <a:ext cx="230020" cy="241474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24" id="24"/>
          <p:cNvSpPr txBox="true"/>
          <p:nvPr/>
        </p:nvSpPr>
        <p:spPr>
          <a:xfrm rot="0">
            <a:off x="3223914" y="8754294"/>
            <a:ext cx="6312882" cy="54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Fira Sans Light"/>
              </a:rPr>
              <a:t>Indicates similarity between users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6689" y="705833"/>
            <a:ext cx="13747525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Computing the ground truth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13400515" y="8442859"/>
            <a:ext cx="7156403" cy="4086071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385064" y="2692203"/>
            <a:ext cx="8611926" cy="67749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6781" y="2692203"/>
            <a:ext cx="8611926" cy="677491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05833"/>
            <a:ext cx="162306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Dot Product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5983" y="2927444"/>
            <a:ext cx="7661976" cy="582866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51633" y="2927444"/>
            <a:ext cx="9722870" cy="582866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95375"/>
            <a:ext cx="16230600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Fira Sans Medium Bold"/>
              </a:rPr>
              <a:t>Euclidean distance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9744" y="249615"/>
            <a:ext cx="738006" cy="7790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DAEsf7IyrDA</dc:identifier>
  <dcterms:modified xsi:type="dcterms:W3CDTF">2011-08-01T06:04:30Z</dcterms:modified>
  <cp:revision>1</cp:revision>
  <dc:title>Social Media and Web Analytics </dc:title>
</cp:coreProperties>
</file>